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81" r:id="rId4"/>
    <p:sldId id="271" r:id="rId5"/>
    <p:sldId id="272" r:id="rId6"/>
    <p:sldId id="273" r:id="rId7"/>
    <p:sldId id="274" r:id="rId8"/>
    <p:sldId id="269" r:id="rId9"/>
    <p:sldId id="275" r:id="rId10"/>
    <p:sldId id="276" r:id="rId11"/>
    <p:sldId id="256" r:id="rId12"/>
    <p:sldId id="283" r:id="rId13"/>
    <p:sldId id="279" r:id="rId14"/>
    <p:sldId id="278" r:id="rId15"/>
    <p:sldId id="280" r:id="rId16"/>
    <p:sldId id="282" r:id="rId17"/>
    <p:sldId id="257" r:id="rId18"/>
    <p:sldId id="277" r:id="rId19"/>
    <p:sldId id="258" r:id="rId20"/>
    <p:sldId id="265" r:id="rId21"/>
    <p:sldId id="259" r:id="rId22"/>
    <p:sldId id="260" r:id="rId23"/>
    <p:sldId id="263" r:id="rId24"/>
    <p:sldId id="264" r:id="rId25"/>
    <p:sldId id="261" r:id="rId26"/>
    <p:sldId id="262" r:id="rId27"/>
    <p:sldId id="26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E4F83C-3D21-489C-9B63-F252F96CBC39}" type="datetimeFigureOut">
              <a:rPr lang="ru-RU" smtClean="0"/>
              <a:pPr/>
              <a:t>12.09.2020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5E43B85-1890-4707-BF7B-6F0D0D774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700809"/>
            <a:ext cx="8458200" cy="1656183"/>
          </a:xfrm>
        </p:spPr>
        <p:txBody>
          <a:bodyPr/>
          <a:lstStyle/>
          <a:p>
            <a:pPr algn="ctr"/>
            <a:r>
              <a:rPr lang="ru-RU" dirty="0" smtClean="0"/>
              <a:t>Конструктивные элементы зданий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Архитектурные конструкции малоэтажных зданий презентация, докла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496944" cy="63727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ТО и ремонт зданий и сооружений: введение - Техобслуживание зданий - статьи  о строительстве и ремон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5117"/>
            <a:ext cx="6984776" cy="6592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s://cf.ppt-online.org/files/slide/i/iXVEA6oYBxb8WSMPNZjelvL4K9kQcGzpsuHwnq/slide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8892480" cy="6669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Остов зда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242646"/>
            <a:ext cx="8820472" cy="6615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Несущие и ограждающие конструк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971" y="109482"/>
            <a:ext cx="8938525" cy="67038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s://cf.ppt-online.org/files1/slide/u/Un1liDuOPEHxqkc4CtY9FfhZbMaV8dQs5Krmz72NRI/slide-2.jpg"/>
          <p:cNvPicPr>
            <a:picLocks noChangeAspect="1" noChangeArrowheads="1"/>
          </p:cNvPicPr>
          <p:nvPr/>
        </p:nvPicPr>
        <p:blipFill>
          <a:blip r:embed="rId2" cstate="print"/>
          <a:srcRect t="13549"/>
          <a:stretch>
            <a:fillRect/>
          </a:stretch>
        </p:blipFill>
        <p:spPr bwMode="auto">
          <a:xfrm>
            <a:off x="0" y="676236"/>
            <a:ext cx="9144000" cy="5921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700809"/>
            <a:ext cx="8458200" cy="165618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Модульная координация размеров, унификация, типизация, стандартизация в архитектурно-конструктивном проектировании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782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Основные критерии экономичности проектируемого здания — его строительная стоимость (сметная стоимость), </a:t>
            </a:r>
            <a:r>
              <a:rPr lang="ru-RU" dirty="0" err="1" smtClean="0"/>
              <a:t>стоимость</a:t>
            </a:r>
            <a:r>
              <a:rPr lang="ru-RU" dirty="0" smtClean="0"/>
              <a:t> эксплуатации и срок амортизации.</a:t>
            </a:r>
          </a:p>
          <a:p>
            <a:endParaRPr lang="ru-RU" dirty="0" smtClean="0"/>
          </a:p>
          <a:p>
            <a:r>
              <a:rPr lang="ru-RU" dirty="0" smtClean="0"/>
              <a:t>Экономичность возводимых зданий достигается выбором целесообразного архитектурно-планировочного и конструктивного решения, гарантирующего высокую </a:t>
            </a:r>
            <a:r>
              <a:rPr lang="ru-RU" dirty="0" err="1" smtClean="0"/>
              <a:t>индустриальность</a:t>
            </a:r>
            <a:r>
              <a:rPr lang="ru-RU" dirty="0" smtClean="0"/>
              <a:t> и минимальную трудоемкость строительства.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Индустриализация строительства</a:t>
            </a:r>
            <a:r>
              <a:rPr lang="ru-RU" dirty="0" smtClean="0"/>
              <a:t> – это комплексно-механизированный процесс возведения зданий из конструкций и деталей заводского изготовления и выполнение на строительной площадке в основном только сборочно-монтажных и отделочных работ.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218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Унификация </a:t>
            </a:r>
            <a:r>
              <a:rPr lang="ru-RU" dirty="0" smtClean="0"/>
              <a:t>– это сведение к минимуму типоразмеров здания, позволяющее обеспечить единообразие и сокращение их количества, а также размеров пролетов, шагов и высот этажей. Унификация позволяет применять однотипные изделия в зданиях различного назначения.</a:t>
            </a:r>
          </a:p>
          <a:p>
            <a:endParaRPr lang="ru-RU" dirty="0" smtClean="0"/>
          </a:p>
          <a:p>
            <a:r>
              <a:rPr lang="ru-RU" b="1" dirty="0" smtClean="0"/>
              <a:t>Типизация</a:t>
            </a:r>
            <a:r>
              <a:rPr lang="ru-RU" dirty="0" smtClean="0"/>
              <a:t> – предполагает отбор наиболее экономичных, унифицированных вариантов проектных решений, конструкций, деталей для многократного использования в строительстве.</a:t>
            </a:r>
          </a:p>
          <a:p>
            <a:endParaRPr lang="ru-RU" dirty="0" smtClean="0"/>
          </a:p>
          <a:p>
            <a:r>
              <a:rPr lang="ru-RU" b="1" dirty="0" smtClean="0"/>
              <a:t>Стандартизация</a:t>
            </a:r>
            <a:r>
              <a:rPr lang="ru-RU" dirty="0" smtClean="0"/>
              <a:t> – это завершающий этап унификации и типизации строительных конструкций и деталей. Типовые конструкции, прошедшие проверку в эксплуатации и получившие широкое распространение, утверждаются в качестве стандартов. Размеры, формы, качество таких конструкций, условия их изготовления устанавливаются стандартами.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556793"/>
            <a:ext cx="8496944" cy="2043658"/>
          </a:xfrm>
        </p:spPr>
        <p:txBody>
          <a:bodyPr>
            <a:noAutofit/>
          </a:bodyPr>
          <a:lstStyle/>
          <a:p>
            <a:pPr algn="ctr"/>
            <a:r>
              <a:rPr lang="ru-RU" dirty="0"/>
              <a:t>Привязка конструктивных элементов к разбивочным осям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2232248"/>
          </a:xfrm>
        </p:spPr>
        <p:txBody>
          <a:bodyPr>
            <a:normAutofit/>
          </a:bodyPr>
          <a:lstStyle/>
          <a:p>
            <a:r>
              <a:rPr lang="ru-RU" dirty="0" smtClean="0"/>
              <a:t>Объемно-планировочным элементом называется часть объема здания, характеризуемая пролетом, шагом и высотой этажа.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62" name="Picture 2" descr="Координационные и конструктивные размеры строительных элементов — Студо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202099"/>
            <a:ext cx="6120680" cy="46559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325112"/>
          </a:xfrm>
        </p:spPr>
        <p:txBody>
          <a:bodyPr/>
          <a:lstStyle/>
          <a:p>
            <a:r>
              <a:rPr lang="ru-RU" b="1" dirty="0" smtClean="0"/>
              <a:t>Конструктивным элементом здания</a:t>
            </a:r>
            <a:r>
              <a:rPr lang="ru-RU" dirty="0" smtClean="0"/>
              <a:t> или сооружения называется отдельная самостоятельная конструкция, например, панель перекрытия, железобетонный ригель и т.д. </a:t>
            </a:r>
          </a:p>
          <a:p>
            <a:r>
              <a:rPr lang="ru-RU" b="1" dirty="0" smtClean="0"/>
              <a:t>Основные координационные размеры</a:t>
            </a:r>
            <a:r>
              <a:rPr lang="ru-RU" dirty="0" smtClean="0"/>
              <a:t> – объемно-планировочные параметры: пролеты, шаги, высота этажей.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223224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Расстояние между (разбивочными) координационными осями в направлении, соответствующем пролету основной несущей конструкции перекрытия (прогон, ригель) или покрытия (фермы), называется </a:t>
            </a:r>
            <a:r>
              <a:rPr lang="ru-RU" b="1" dirty="0" smtClean="0"/>
              <a:t>пролетом.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Расстояние между (разбивочными) координационными осями поперечных стен или поперечных колонн на плане называется </a:t>
            </a:r>
            <a:r>
              <a:rPr lang="ru-RU" b="1" dirty="0" smtClean="0"/>
              <a:t>шагом.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4338" name="Picture 2" descr="Студопедия — Понятие о модульной координации размеров в строительстве"/>
          <p:cNvPicPr>
            <a:picLocks noChangeAspect="1" noChangeArrowheads="1"/>
          </p:cNvPicPr>
          <p:nvPr/>
        </p:nvPicPr>
        <p:blipFill>
          <a:blip r:embed="rId2" cstate="print"/>
          <a:srcRect t="3053" b="28243"/>
          <a:stretch>
            <a:fillRect/>
          </a:stretch>
        </p:blipFill>
        <p:spPr bwMode="auto">
          <a:xfrm>
            <a:off x="0" y="2692572"/>
            <a:ext cx="9144000" cy="41208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964488" cy="1066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Размеры конструктивных элементов разделяют на координационные, конструктивные, натурные. </a:t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9654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Координационным размером </a:t>
            </a:r>
            <a:r>
              <a:rPr lang="en-US" b="1" dirty="0" smtClean="0"/>
              <a:t>L</a:t>
            </a:r>
            <a:r>
              <a:rPr lang="ru-RU" dirty="0" smtClean="0"/>
              <a:t> называют модульный размер, определяющий границы координационного пространства в одном направлении. Он всегда назначается кратным основному модулю.</a:t>
            </a:r>
          </a:p>
          <a:p>
            <a:r>
              <a:rPr lang="ru-RU" b="1" dirty="0" smtClean="0"/>
              <a:t>Конструктивным размером </a:t>
            </a:r>
            <a:r>
              <a:rPr lang="en-US" b="1" dirty="0" smtClean="0"/>
              <a:t>L</a:t>
            </a:r>
            <a:r>
              <a:rPr lang="ru-RU" dirty="0" smtClean="0"/>
              <a:t> является проектный размер строительной конструкции, изделия. Конструктивный размер может быть меньше или больше координационного. Отличается на величину шва или зазора между элементами.</a:t>
            </a:r>
          </a:p>
          <a:p>
            <a:r>
              <a:rPr lang="ru-RU" b="1" dirty="0" smtClean="0"/>
              <a:t>Натурный или фактический - </a:t>
            </a:r>
            <a:r>
              <a:rPr lang="ru-RU" dirty="0" smtClean="0"/>
              <a:t>размер изделия получившийся при изготовлении.  Натурные размеры могут отличаться от конструктивных на величину установленного допуска. (1190-+ 5 мм)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Виды размеров конструктивных элементов"/>
          <p:cNvPicPr>
            <a:picLocks noChangeAspect="1" noChangeArrowheads="1"/>
          </p:cNvPicPr>
          <p:nvPr/>
        </p:nvPicPr>
        <p:blipFill>
          <a:blip r:embed="rId2" cstate="print"/>
          <a:srcRect l="4106" t="4784" r="2465" b="25855"/>
          <a:stretch>
            <a:fillRect/>
          </a:stretch>
        </p:blipFill>
        <p:spPr bwMode="auto">
          <a:xfrm>
            <a:off x="611560" y="3249534"/>
            <a:ext cx="7776864" cy="3608465"/>
          </a:xfrm>
          <a:prstGeom prst="rect">
            <a:avLst/>
          </a:prstGeom>
          <a:noFill/>
        </p:spPr>
      </p:pic>
      <p:pic>
        <p:nvPicPr>
          <p:cNvPr id="39940" name="Picture 4" descr="Многопустотные и пустотные плиты перекрытия: виды, марки и особенности  монтаж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548680"/>
            <a:ext cx="6192688" cy="25979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0983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Расположение в плане здания несущих и самонесущих стен отмечается </a:t>
            </a:r>
          </a:p>
          <a:p>
            <a:pPr>
              <a:buNone/>
            </a:pPr>
            <a:r>
              <a:rPr lang="ru-RU" b="1" dirty="0" smtClean="0"/>
              <a:t>    координационными осями</a:t>
            </a:r>
            <a:r>
              <a:rPr lang="ru-RU" dirty="0" smtClean="0"/>
              <a:t>.</a:t>
            </a:r>
            <a:r>
              <a:rPr lang="ru-RU" b="1" dirty="0" smtClean="0"/>
              <a:t> </a:t>
            </a:r>
          </a:p>
          <a:p>
            <a:endParaRPr lang="ru-RU" b="1" dirty="0" smtClean="0"/>
          </a:p>
          <a:p>
            <a:r>
              <a:rPr lang="ru-RU" dirty="0" smtClean="0"/>
              <a:t>Именно эти оси фиксируются на строительной площадке при разбивке здания, поэтому их называют еще </a:t>
            </a:r>
            <a:r>
              <a:rPr lang="ru-RU" b="1" dirty="0" smtClean="0"/>
              <a:t>разбивочными.</a:t>
            </a:r>
          </a:p>
          <a:p>
            <a:endParaRPr lang="ru-RU" b="1" dirty="0" smtClean="0"/>
          </a:p>
          <a:p>
            <a:r>
              <a:rPr lang="ru-RU" dirty="0" smtClean="0"/>
              <a:t>В соответствии с принятой в строительстве Единой модульной системой (ЕМС), все расстояния между разбивочными осями должны быть кратны </a:t>
            </a:r>
          </a:p>
          <a:p>
            <a:pPr>
              <a:buNone/>
            </a:pPr>
            <a:r>
              <a:rPr lang="ru-RU" b="1" dirty="0" smtClean="0"/>
              <a:t>   основному строительному модулю М=100</a:t>
            </a:r>
            <a:r>
              <a:rPr lang="ru-RU" dirty="0" smtClean="0"/>
              <a:t> мм или укрупненному модулю ЗМ=300 мм. </a:t>
            </a:r>
          </a:p>
          <a:p>
            <a:endParaRPr lang="ru-RU" dirty="0" smtClean="0"/>
          </a:p>
          <a:p>
            <a:r>
              <a:rPr lang="ru-RU" dirty="0" smtClean="0"/>
              <a:t>Это делается в целях унификации, т. е. уменьшения количества типоразмеров строительных конструкций.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218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Укрупненный модуль </a:t>
            </a:r>
            <a:r>
              <a:rPr lang="ru-RU" dirty="0" smtClean="0"/>
              <a:t>- равен основному - М, увеличенному в целое число раз. Установлен следующий предпочтительный ряд величин укрупненных планировочных модулей ЗМ; 6М; 12М; 15М; 30М; 60М (то - есть 300, 600, 1200, 1500, 3000, 6000 мм). На его базе образованы два независимых ряда, а именно ряды ЗМ, 6М, 12М, 60М и ЗМ, 15М, 30М, 60М. </a:t>
            </a:r>
          </a:p>
          <a:p>
            <a:r>
              <a:rPr lang="ru-RU" dirty="0" smtClean="0"/>
              <a:t>Укрупненные модули применяют при назначении размеров основных архитектурно-конструктивных параметров зданий и конструкций: пролетов перекрытий и шагов несущих стен и перегородок, высот этажей, проемов и др.</a:t>
            </a:r>
          </a:p>
          <a:p>
            <a:r>
              <a:rPr lang="ru-RU" b="1" dirty="0" smtClean="0"/>
              <a:t>Дробные модули </a:t>
            </a:r>
            <a:r>
              <a:rPr lang="ru-RU" dirty="0" smtClean="0"/>
              <a:t>50,20,10,5,2 и 1мм, обозначаемые, соответственно ½ М,1/5М, 1/10 М, 1/20М, 1/50М и 1/100 М, служат для назначения размеров относительно небольших сечений конструктивных элементов, толщины листовых материалов.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5472608" cy="432511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Расположение конструктивных элементов здания по отношению к разбивочным осям называется </a:t>
            </a:r>
            <a:r>
              <a:rPr lang="ru-RU" b="1" dirty="0" smtClean="0"/>
              <a:t>привязкой</a:t>
            </a:r>
            <a:r>
              <a:rPr lang="ru-RU" dirty="0" smtClean="0"/>
              <a:t>.</a:t>
            </a:r>
            <a:r>
              <a:rPr lang="ru-RU" b="1" dirty="0" smtClean="0"/>
              <a:t> </a:t>
            </a:r>
          </a:p>
          <a:p>
            <a:endParaRPr lang="ru-RU" b="1" dirty="0" smtClean="0"/>
          </a:p>
          <a:p>
            <a:r>
              <a:rPr lang="ru-RU" dirty="0" smtClean="0"/>
              <a:t>Разбивочные оси всегда совпадают с гранями конструкций перекрытия, т. е., привязка стен к осям показывает величину </a:t>
            </a:r>
            <a:r>
              <a:rPr lang="ru-RU" dirty="0" err="1" smtClean="0"/>
              <a:t>опирания</a:t>
            </a:r>
            <a:r>
              <a:rPr lang="ru-RU" dirty="0" smtClean="0"/>
              <a:t> плит перекрытия на стены.</a:t>
            </a:r>
            <a:endParaRPr lang="ru-RU" dirty="0"/>
          </a:p>
        </p:txBody>
      </p:sp>
      <p:pic>
        <p:nvPicPr>
          <p:cNvPr id="4" name="Picture 2" descr="https://studfile.net/html/2706/57/html_NoSIdpyBhY.lH3h/img-oBJzOt.jpg"/>
          <p:cNvPicPr>
            <a:picLocks noChangeAspect="1" noChangeArrowheads="1"/>
          </p:cNvPicPr>
          <p:nvPr/>
        </p:nvPicPr>
        <p:blipFill>
          <a:blip r:embed="rId2" cstate="print"/>
          <a:srcRect l="76904" b="64773"/>
          <a:stretch>
            <a:fillRect/>
          </a:stretch>
        </p:blipFill>
        <p:spPr bwMode="auto">
          <a:xfrm>
            <a:off x="5750793" y="741929"/>
            <a:ext cx="3069679" cy="5999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4608512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3300" b="1" u="sng" dirty="0" smtClean="0"/>
              <a:t>Привязка </a:t>
            </a:r>
            <a:r>
              <a:rPr lang="ru-RU" sz="3300" dirty="0" smtClean="0"/>
              <a:t>– это расстояние от внутренней и наружной граней стены до координационной оси.</a:t>
            </a:r>
          </a:p>
          <a:p>
            <a:endParaRPr lang="ru-RU" dirty="0" smtClean="0"/>
          </a:p>
          <a:p>
            <a:r>
              <a:rPr lang="ru-RU" b="1" u="sng" dirty="0" smtClean="0"/>
              <a:t>Модульная привязка</a:t>
            </a:r>
            <a:r>
              <a:rPr lang="ru-RU" dirty="0" smtClean="0"/>
              <a:t> - внутренняя грань располагается на расстоянии, кратном модулю от координационной оси. Если стены кирпичные, толщиной 510 мм, привязка оси внутрь стены 200 мм, снаружи 310 мм.</a:t>
            </a:r>
          </a:p>
          <a:p>
            <a:r>
              <a:rPr lang="ru-RU" b="1" u="sng" dirty="0" smtClean="0"/>
              <a:t>Центральная привязка</a:t>
            </a:r>
            <a:r>
              <a:rPr lang="ru-RU" dirty="0" smtClean="0"/>
              <a:t>- координационная ось является осью симметрии и проходит посередине толщины стены.</a:t>
            </a:r>
          </a:p>
          <a:p>
            <a:r>
              <a:rPr lang="ru-RU" b="1" u="sng" dirty="0" smtClean="0"/>
              <a:t>Односторонняя привязка</a:t>
            </a:r>
            <a:r>
              <a:rPr lang="ru-RU" dirty="0" smtClean="0"/>
              <a:t> – внутренняя грань стены совпадает с координационной осью, а вся толщина стены откладывается наружу здания.</a:t>
            </a:r>
          </a:p>
          <a:p>
            <a:endParaRPr lang="ru-RU" dirty="0"/>
          </a:p>
        </p:txBody>
      </p:sp>
      <p:pic>
        <p:nvPicPr>
          <p:cNvPr id="4" name="Рисунок 3" descr="https://konspekta.net/lektsiiimg/baza1/385955023544.files/image00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589240"/>
            <a:ext cx="8352928" cy="866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Правила привязки капитальных стен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608512"/>
          </a:xfrm>
        </p:spPr>
        <p:txBody>
          <a:bodyPr>
            <a:noAutofit/>
          </a:bodyPr>
          <a:lstStyle/>
          <a:p>
            <a:r>
              <a:rPr lang="ru-RU" sz="2400" dirty="0" smtClean="0"/>
              <a:t>1) привязка самонесущих стен «нулевая», т. е. разбивочная ось совпадает с внутренней гранью стены;</a:t>
            </a:r>
          </a:p>
          <a:p>
            <a:r>
              <a:rPr lang="ru-RU" sz="2400" dirty="0" smtClean="0"/>
              <a:t>2) внутренние несущие стены имеют осевую привязку, т. е. геометрическая ось стены совпадает с разбивочной осью;</a:t>
            </a:r>
          </a:p>
          <a:p>
            <a:r>
              <a:rPr lang="ru-RU" sz="2400" dirty="0" smtClean="0"/>
              <a:t>3) привязка наружных несущих стен от внутренней грани стены до оси выполняется не менее половины толщины внутренних несущих стен.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Унифицированные </a:t>
            </a:r>
            <a:r>
              <a:rPr lang="ru-RU" sz="2400" b="1" dirty="0" smtClean="0">
                <a:solidFill>
                  <a:srgbClr val="C00000"/>
                </a:solidFill>
              </a:rPr>
              <a:t>размеры привязок для </a:t>
            </a:r>
            <a:r>
              <a:rPr lang="ru-RU" sz="3200" b="1" dirty="0" smtClean="0">
                <a:solidFill>
                  <a:srgbClr val="C00000"/>
                </a:solidFill>
              </a:rPr>
              <a:t>кирпичных стен – 200 мм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dirty="0" smtClean="0"/>
              <a:t>крупнопанельных – 100 мм, деревянных – 50 мм.</a:t>
            </a:r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 – с продольными несущими стенами;</a:t>
            </a:r>
            <a:endParaRPr lang="ru-RU" dirty="0"/>
          </a:p>
        </p:txBody>
      </p:sp>
      <p:pic>
        <p:nvPicPr>
          <p:cNvPr id="1026" name="Picture 2" descr="https://studfile.net/html/2706/57/html_NoSIdpyBhY.lH3h/img-oBJzOt.jpg"/>
          <p:cNvPicPr>
            <a:picLocks noChangeAspect="1" noChangeArrowheads="1"/>
          </p:cNvPicPr>
          <p:nvPr/>
        </p:nvPicPr>
        <p:blipFill>
          <a:blip r:embed="rId2" cstate="print"/>
          <a:srcRect b="64773"/>
          <a:stretch>
            <a:fillRect/>
          </a:stretch>
        </p:blipFill>
        <p:spPr bwMode="auto">
          <a:xfrm>
            <a:off x="179512" y="980728"/>
            <a:ext cx="8614295" cy="37444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99592" y="5445224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а – с продольными несущими стенами</a:t>
            </a:r>
            <a:r>
              <a:rPr lang="ru-RU" sz="2800" dirty="0" smtClean="0"/>
              <a:t>; </a:t>
            </a:r>
          </a:p>
          <a:p>
            <a:r>
              <a:rPr lang="ru-RU" sz="2800" dirty="0" smtClean="0"/>
              <a:t> а- несущая стена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tudfile.net/html/2706/57/html_NoSIdpyBhY.lH3h/img-oBJzOt.jpg"/>
          <p:cNvPicPr>
            <a:picLocks noChangeAspect="1" noChangeArrowheads="1"/>
          </p:cNvPicPr>
          <p:nvPr/>
        </p:nvPicPr>
        <p:blipFill>
          <a:blip r:embed="rId2" cstate="print"/>
          <a:srcRect t="34091" b="31818"/>
          <a:stretch>
            <a:fillRect/>
          </a:stretch>
        </p:blipFill>
        <p:spPr bwMode="auto">
          <a:xfrm>
            <a:off x="179512" y="1196752"/>
            <a:ext cx="8784976" cy="36954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03648" y="5301208"/>
            <a:ext cx="58496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б – с поперечными несущими стенами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б – самонесущая </a:t>
            </a:r>
            <a:r>
              <a:rPr lang="ru-RU" sz="2400" dirty="0" smtClean="0"/>
              <a:t>стена.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tudfile.net/html/2706/57/html_NoSIdpyBhY.lH3h/img-oBJzOt.jpg"/>
          <p:cNvPicPr>
            <a:picLocks noChangeAspect="1" noChangeArrowheads="1"/>
          </p:cNvPicPr>
          <p:nvPr/>
        </p:nvPicPr>
        <p:blipFill>
          <a:blip r:embed="rId2" cstate="print"/>
          <a:srcRect t="68182"/>
          <a:stretch>
            <a:fillRect/>
          </a:stretch>
        </p:blipFill>
        <p:spPr bwMode="auto">
          <a:xfrm>
            <a:off x="107504" y="1124744"/>
            <a:ext cx="8803620" cy="34563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63688" y="4653136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– с продольными и поперечными</a:t>
            </a:r>
          </a:p>
          <a:p>
            <a:r>
              <a:rPr lang="ru-RU" sz="2400" dirty="0"/>
              <a:t>несущими </a:t>
            </a:r>
            <a:r>
              <a:rPr lang="ru-RU" sz="2400" dirty="0" smtClean="0"/>
              <a:t>стенами; </a:t>
            </a:r>
          </a:p>
          <a:p>
            <a:r>
              <a:rPr lang="ru-RU" sz="2400" dirty="0" smtClean="0"/>
              <a:t>в </a:t>
            </a:r>
            <a:r>
              <a:rPr lang="ru-RU" sz="2400" dirty="0"/>
              <a:t>– ненесущая (навесная) стена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Последовательность вычерчивания плана здания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1. Нанесение </a:t>
            </a:r>
            <a:r>
              <a:rPr lang="ru-RU" u="sng" dirty="0" smtClean="0"/>
              <a:t>координационных осей</a:t>
            </a:r>
            <a:r>
              <a:rPr lang="ru-RU" dirty="0" smtClean="0"/>
              <a:t> тонкими штрихпунктирными линиями с длинными штрихами</a:t>
            </a:r>
          </a:p>
          <a:p>
            <a:r>
              <a:rPr lang="ru-RU" dirty="0" smtClean="0"/>
              <a:t>2. Нанесение толщины </a:t>
            </a:r>
            <a:r>
              <a:rPr lang="ru-RU" u="sng" dirty="0" smtClean="0"/>
              <a:t>наружных стен</a:t>
            </a:r>
            <a:r>
              <a:rPr lang="ru-RU" dirty="0" smtClean="0"/>
              <a:t> с заданной привязкой их к координационным осям</a:t>
            </a:r>
          </a:p>
          <a:p>
            <a:r>
              <a:rPr lang="ru-RU" dirty="0" smtClean="0"/>
              <a:t>3. Нанесение толщины </a:t>
            </a:r>
            <a:r>
              <a:rPr lang="ru-RU" u="sng" dirty="0" smtClean="0"/>
              <a:t>капитальных внутренних стен</a:t>
            </a:r>
            <a:endParaRPr lang="ru-RU" dirty="0" smtClean="0"/>
          </a:p>
          <a:p>
            <a:r>
              <a:rPr lang="ru-RU" dirty="0" smtClean="0"/>
              <a:t>4. Нанесение </a:t>
            </a:r>
            <a:r>
              <a:rPr lang="ru-RU" u="sng" dirty="0" smtClean="0"/>
              <a:t>перегородок</a:t>
            </a:r>
            <a:r>
              <a:rPr lang="ru-RU" dirty="0" smtClean="0"/>
              <a:t> двумя линиями</a:t>
            </a:r>
          </a:p>
          <a:p>
            <a:r>
              <a:rPr lang="ru-RU" dirty="0" smtClean="0"/>
              <a:t>5. Нанесение </a:t>
            </a:r>
            <a:r>
              <a:rPr lang="ru-RU" u="sng" dirty="0" smtClean="0"/>
              <a:t>оконных проемов</a:t>
            </a:r>
            <a:r>
              <a:rPr lang="ru-RU" dirty="0" smtClean="0"/>
              <a:t> в наружных стенах</a:t>
            </a:r>
          </a:p>
          <a:p>
            <a:r>
              <a:rPr lang="ru-RU" dirty="0" smtClean="0"/>
              <a:t>6. Нанесение </a:t>
            </a:r>
            <a:r>
              <a:rPr lang="ru-RU" u="sng" dirty="0" smtClean="0"/>
              <a:t>дверей и санитарно-технического оборудования</a:t>
            </a:r>
            <a:endParaRPr lang="ru-RU" dirty="0" smtClean="0"/>
          </a:p>
          <a:p>
            <a:r>
              <a:rPr lang="ru-RU" dirty="0" smtClean="0"/>
              <a:t>7. Нанесение </a:t>
            </a:r>
            <a:r>
              <a:rPr lang="ru-RU" u="sng" dirty="0" smtClean="0"/>
              <a:t>размеров и </a:t>
            </a:r>
            <a:r>
              <a:rPr lang="ru-RU" u="sng" dirty="0" smtClean="0"/>
              <a:t>номеров</a:t>
            </a:r>
            <a:r>
              <a:rPr lang="ru-RU" dirty="0" smtClean="0"/>
              <a:t> жилых </a:t>
            </a:r>
            <a:r>
              <a:rPr lang="ru-RU" dirty="0" smtClean="0"/>
              <a:t>помещений для экспликации.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7532" t="8686" b="36599"/>
          <a:stretch>
            <a:fillRect/>
          </a:stretch>
        </p:blipFill>
        <p:spPr bwMode="auto">
          <a:xfrm>
            <a:off x="279686" y="0"/>
            <a:ext cx="864829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64887"/>
          <a:stretch>
            <a:fillRect/>
          </a:stretch>
        </p:blipFill>
        <p:spPr bwMode="auto">
          <a:xfrm>
            <a:off x="0" y="1844824"/>
            <a:ext cx="9077325" cy="427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143</TotalTime>
  <Words>674</Words>
  <Application>Microsoft Office PowerPoint</Application>
  <PresentationFormat>Экран (4:3)</PresentationFormat>
  <Paragraphs>65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Городская</vt:lpstr>
      <vt:lpstr>Конструктивные элементы зданий</vt:lpstr>
      <vt:lpstr>Слайд 2</vt:lpstr>
      <vt:lpstr>Слайд 3</vt:lpstr>
      <vt:lpstr>Слайд 4</vt:lpstr>
      <vt:lpstr>Слайд 5</vt:lpstr>
      <vt:lpstr>Слайд 6</vt:lpstr>
      <vt:lpstr>Слайд 7</vt:lpstr>
      <vt:lpstr>Модульная координация размеров, унификация, типизация, стандартизация в архитектурно-конструктивном проектировании</vt:lpstr>
      <vt:lpstr>Слайд 9</vt:lpstr>
      <vt:lpstr>Слайд 10</vt:lpstr>
      <vt:lpstr>Привязка конструктивных элементов к разбивочным осям </vt:lpstr>
      <vt:lpstr>Слайд 12</vt:lpstr>
      <vt:lpstr>Слайд 13</vt:lpstr>
      <vt:lpstr>Слайд 14</vt:lpstr>
      <vt:lpstr>Размеры конструктивных элементов разделяют на координационные, конструктивные, натурные.  </vt:lpstr>
      <vt:lpstr>Слайд 16</vt:lpstr>
      <vt:lpstr>Слайд 17</vt:lpstr>
      <vt:lpstr>Слайд 18</vt:lpstr>
      <vt:lpstr>Слайд 19</vt:lpstr>
      <vt:lpstr>Слайд 20</vt:lpstr>
      <vt:lpstr>Правила привязки капитальных стен</vt:lpstr>
      <vt:lpstr>Слайд 22</vt:lpstr>
      <vt:lpstr>Слайд 23</vt:lpstr>
      <vt:lpstr>Слайд 24</vt:lpstr>
      <vt:lpstr>Последовательность вычерчивания плана здания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Привязка конструктивных элементов к разбивочным осям </dc:title>
  <dc:creator>Гурская</dc:creator>
  <cp:lastModifiedBy>Гурская</cp:lastModifiedBy>
  <cp:revision>44</cp:revision>
  <dcterms:created xsi:type="dcterms:W3CDTF">2020-03-12T17:44:52Z</dcterms:created>
  <dcterms:modified xsi:type="dcterms:W3CDTF">2020-09-12T08:48:08Z</dcterms:modified>
</cp:coreProperties>
</file>